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71" r:id="rId4"/>
    <p:sldId id="260" r:id="rId5"/>
    <p:sldId id="262" r:id="rId6"/>
    <p:sldId id="272" r:id="rId7"/>
    <p:sldId id="263" r:id="rId8"/>
    <p:sldId id="266" r:id="rId9"/>
    <p:sldId id="264" r:id="rId10"/>
    <p:sldId id="265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/>
              <a:t>Развитие социальной защиты населения в Еткульском муниципальном районе в 2020 году, </a:t>
            </a:r>
            <a:r>
              <a:rPr lang="ru-RU" sz="2000" b="1" dirty="0" smtClean="0"/>
              <a:t>млн. </a:t>
            </a:r>
            <a:r>
              <a:rPr lang="ru-RU" sz="2000" b="1" dirty="0"/>
              <a:t>руб.</a:t>
            </a:r>
          </a:p>
        </c:rich>
      </c:tx>
      <c:layout>
        <c:manualLayout>
          <c:xMode val="edge"/>
          <c:yMode val="edge"/>
          <c:x val="0.14139523237437632"/>
          <c:y val="2.3474174064882246E-2"/>
        </c:manualLayout>
      </c:layout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explosion val="5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E7E-4CD7-B6CD-2B7E806D6D67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7E-4CD7-B6CD-2B7E806D6D67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E7E-4CD7-B6CD-2B7E806D6D67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E7E-4CD7-B6CD-2B7E806D6D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Лист3!$D$12:$D$15</c:f>
              <c:strCache>
                <c:ptCount val="4"/>
                <c:pt idx="0">
                  <c:v>Дети Южного Урала</c:v>
                </c:pt>
                <c:pt idx="1">
                  <c:v>Повышение качества жизни граждан пожилого возраста и иных категорий граждан</c:v>
                </c:pt>
                <c:pt idx="2">
                  <c:v>Повышение эффективности государственной поддержки социально ориентированных некоммерческих организаций</c:v>
                </c:pt>
                <c:pt idx="3">
                  <c:v>Функционирование системы социального обслуживания и социальной поддержки отдельных категорий граждан</c:v>
                </c:pt>
              </c:strCache>
            </c:strRef>
          </c:cat>
          <c:val>
            <c:numRef>
              <c:f>Лист3!$E$12:$E$15</c:f>
              <c:numCache>
                <c:formatCode>General</c:formatCode>
                <c:ptCount val="4"/>
                <c:pt idx="0">
                  <c:v>73.2</c:v>
                </c:pt>
                <c:pt idx="1">
                  <c:v>108.6</c:v>
                </c:pt>
                <c:pt idx="2">
                  <c:v>0.9</c:v>
                </c:pt>
                <c:pt idx="3">
                  <c:v>56.2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E7E-4CD7-B6CD-2B7E806D6D67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875375948697E-2"/>
          <c:y val="0.64920953276706561"/>
          <c:w val="0.95286237805616647"/>
          <c:h val="0.3367058410266464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46DDAE-5E20-4B89-B861-15EA4AE6689A}" type="doc">
      <dgm:prSet loTypeId="urn:microsoft.com/office/officeart/2005/8/layout/hierarchy4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B2C20347-8102-4893-9149-F4B64C7AE1A1}">
      <dgm:prSet phldrT="[Текст]" custT="1"/>
      <dgm:spPr/>
      <dgm:t>
        <a:bodyPr/>
        <a:lstStyle/>
        <a:p>
          <a:r>
            <a:rPr lang="ru-RU" sz="2000" dirty="0" smtClean="0"/>
            <a:t>МП "Развитие социальной защиты населения в Еткульском муниципальном районе</a:t>
          </a:r>
        </a:p>
        <a:p>
          <a:r>
            <a:rPr lang="ru-RU" sz="2000" b="1" dirty="0" smtClean="0"/>
            <a:t>(238,9 млн. руб.)</a:t>
          </a:r>
          <a:r>
            <a:rPr lang="ru-RU" sz="2000" dirty="0" smtClean="0"/>
            <a:t> </a:t>
          </a:r>
          <a:endParaRPr lang="ru-RU" sz="2000" dirty="0"/>
        </a:p>
      </dgm:t>
    </dgm:pt>
    <dgm:pt modelId="{53A4D4BA-DB26-4023-9498-E78996A2A5B2}" type="parTrans" cxnId="{EFA69173-F39E-4286-BF56-9E422C1CE5D0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3708872E-1BC8-47B5-AB5C-1FB812ECC2C1}" type="sibTrans" cxnId="{EFA69173-F39E-4286-BF56-9E422C1CE5D0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95BE6A44-C795-48B2-8BAD-62183A486C83}">
      <dgm:prSet phldrT="[Текст]" custT="1"/>
      <dgm:spPr/>
      <dgm:t>
        <a:bodyPr/>
        <a:lstStyle/>
        <a:p>
          <a:r>
            <a:rPr lang="ru-RU" sz="1800" dirty="0" smtClean="0"/>
            <a:t>Подпрограмма "Дети Южного Урала" </a:t>
          </a:r>
          <a:endParaRPr lang="en-US" sz="1800" dirty="0" smtClean="0"/>
        </a:p>
        <a:p>
          <a:r>
            <a:rPr lang="ru-RU" sz="1800" b="1" dirty="0" smtClean="0"/>
            <a:t>(73,2 млн. руб.)</a:t>
          </a:r>
          <a:endParaRPr lang="ru-RU" sz="1800" b="1" dirty="0"/>
        </a:p>
      </dgm:t>
    </dgm:pt>
    <dgm:pt modelId="{26E3E10C-A08D-470B-B908-4B1A239E87B7}" type="parTrans" cxnId="{701344FD-9466-4D2F-B1EE-3078168C5BE4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EDD1CA11-BC1F-4D04-BFE0-0C1608725608}" type="sibTrans" cxnId="{701344FD-9466-4D2F-B1EE-3078168C5BE4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BF955784-10DA-464D-B3C3-06449395BEB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Подпрограмма "Повышение качества жизни граждан пожилого возраста и иных категорий </a:t>
          </a:r>
          <a:r>
            <a:rPr lang="ru-RU" sz="1800" dirty="0" smtClean="0"/>
            <a:t>граждан«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 </a:t>
          </a:r>
          <a:r>
            <a:rPr lang="ru-RU" sz="1800" b="1" dirty="0" smtClean="0"/>
            <a:t>(108,6 млн.руб.)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2CB9FCEE-39D6-462C-855D-05D9190C32E6}" type="parTrans" cxnId="{9D29CA1B-28F0-4FC0-971E-6BAE7112712D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5235CB46-76F5-41AB-ABD2-E67FD52533C4}" type="sibTrans" cxnId="{9D29CA1B-28F0-4FC0-971E-6BAE7112712D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A54B0A26-6489-4E9E-8D24-1D39729D2530}">
      <dgm:prSet phldrT="[Текст]" custT="1"/>
      <dgm:spPr/>
      <dgm:t>
        <a:bodyPr/>
        <a:lstStyle/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/>
            <a:t>Подпрограмма "Повышение эффективности государственной поддержки социально ориентированных некоммерческих организаций" 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/>
            <a:t>(0,9 млн. руб.)</a:t>
          </a:r>
          <a:endParaRPr lang="ru-RU" sz="1800" b="1" dirty="0"/>
        </a:p>
      </dgm:t>
    </dgm:pt>
    <dgm:pt modelId="{6D130709-B052-483F-872E-DFE509AFB57D}" type="parTrans" cxnId="{5814C955-AE68-41D1-A2AA-E4651D861427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5B94F004-2C81-4D19-AA14-07D3501E6D6F}" type="sibTrans" cxnId="{5814C955-AE68-41D1-A2AA-E4651D861427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0C84C25F-E340-4EA0-86FB-256CD75C6A59}">
      <dgm:prSet custT="1"/>
      <dgm:spPr/>
      <dgm:t>
        <a:bodyPr/>
        <a:lstStyle/>
        <a:p>
          <a:r>
            <a:rPr lang="ru-RU" sz="1800" dirty="0" smtClean="0"/>
            <a:t>Подпрограмма "Функционирование системы социального обслуживания и социальной поддержки отдельных категорий </a:t>
          </a:r>
          <a:r>
            <a:rPr lang="ru-RU" sz="1800" dirty="0" smtClean="0"/>
            <a:t>граждан«</a:t>
          </a:r>
        </a:p>
        <a:p>
          <a:r>
            <a:rPr lang="ru-RU" sz="1800" dirty="0" smtClean="0"/>
            <a:t> </a:t>
          </a:r>
          <a:r>
            <a:rPr lang="ru-RU" sz="1800" b="1" dirty="0" smtClean="0"/>
            <a:t>(56,2млн. руб.)</a:t>
          </a:r>
          <a:endParaRPr lang="ru-RU" sz="1800" b="1" dirty="0"/>
        </a:p>
      </dgm:t>
    </dgm:pt>
    <dgm:pt modelId="{1E81EB4E-5732-4E88-B15D-50C802870D21}" type="parTrans" cxnId="{7830BB22-BB28-4D52-8109-312C37ED91BE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C0686627-3257-4B2D-A96A-638BB898EEBF}" type="sibTrans" cxnId="{7830BB22-BB28-4D52-8109-312C37ED91BE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ED5DBC02-A11C-4757-BDB0-4E18FE558FFC}" type="pres">
      <dgm:prSet presAssocID="{2246DDAE-5E20-4B89-B861-15EA4AE6689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F1BCF3C-F0B5-40A1-BB89-B0CE036A66D1}" type="pres">
      <dgm:prSet presAssocID="{B2C20347-8102-4893-9149-F4B64C7AE1A1}" presName="vertOne" presStyleCnt="0"/>
      <dgm:spPr/>
    </dgm:pt>
    <dgm:pt modelId="{42C4624C-4116-4263-9EA4-46742F81CD54}" type="pres">
      <dgm:prSet presAssocID="{B2C20347-8102-4893-9149-F4B64C7AE1A1}" presName="txOne" presStyleLbl="node0" presStyleIdx="0" presStyleCnt="1" custScaleY="28284" custLinFactNeighborX="-16" custLinFactNeighborY="845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9BC725-3912-4227-A23D-663E174AE584}" type="pres">
      <dgm:prSet presAssocID="{B2C20347-8102-4893-9149-F4B64C7AE1A1}" presName="parTransOne" presStyleCnt="0"/>
      <dgm:spPr/>
    </dgm:pt>
    <dgm:pt modelId="{015301A2-48F4-4E9E-A649-486EC9B2CB25}" type="pres">
      <dgm:prSet presAssocID="{B2C20347-8102-4893-9149-F4B64C7AE1A1}" presName="horzOne" presStyleCnt="0"/>
      <dgm:spPr/>
    </dgm:pt>
    <dgm:pt modelId="{54B888C3-7DC7-4128-AC45-A5244B0B2216}" type="pres">
      <dgm:prSet presAssocID="{95BE6A44-C795-48B2-8BAD-62183A486C83}" presName="vertTwo" presStyleCnt="0"/>
      <dgm:spPr/>
    </dgm:pt>
    <dgm:pt modelId="{3DDC64FC-9E37-4DEE-AB1B-1FB076DFF13C}" type="pres">
      <dgm:prSet presAssocID="{95BE6A44-C795-48B2-8BAD-62183A486C83}" presName="txTwo" presStyleLbl="node2" presStyleIdx="0" presStyleCnt="4" custLinFactNeighborX="-3800" custLinFactNeighborY="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25C82A-55A8-47C7-A57C-D357B4040A4A}" type="pres">
      <dgm:prSet presAssocID="{95BE6A44-C795-48B2-8BAD-62183A486C83}" presName="horzTwo" presStyleCnt="0"/>
      <dgm:spPr/>
    </dgm:pt>
    <dgm:pt modelId="{9E7F987B-21F8-43D3-8EA5-68294B5E60EA}" type="pres">
      <dgm:prSet presAssocID="{EDD1CA11-BC1F-4D04-BFE0-0C1608725608}" presName="sibSpaceTwo" presStyleCnt="0"/>
      <dgm:spPr/>
    </dgm:pt>
    <dgm:pt modelId="{F4384B3E-CD43-4656-A1FD-896C1647C620}" type="pres">
      <dgm:prSet presAssocID="{BF955784-10DA-464D-B3C3-06449395BEBB}" presName="vertTwo" presStyleCnt="0"/>
      <dgm:spPr/>
    </dgm:pt>
    <dgm:pt modelId="{5C598C39-336D-4CA8-A010-EE0AE8CFD506}" type="pres">
      <dgm:prSet presAssocID="{BF955784-10DA-464D-B3C3-06449395BEBB}" presName="txTwo" presStyleLbl="node2" presStyleIdx="1" presStyleCnt="4" custLinFactNeighborX="-669" custLinFactNeighborY="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08484E-DF23-44DB-A121-CF5BBEA57B2F}" type="pres">
      <dgm:prSet presAssocID="{BF955784-10DA-464D-B3C3-06449395BEBB}" presName="horzTwo" presStyleCnt="0"/>
      <dgm:spPr/>
    </dgm:pt>
    <dgm:pt modelId="{BEFE3A34-C312-4B37-951D-1108F75B41B5}" type="pres">
      <dgm:prSet presAssocID="{5235CB46-76F5-41AB-ABD2-E67FD52533C4}" presName="sibSpaceTwo" presStyleCnt="0"/>
      <dgm:spPr/>
    </dgm:pt>
    <dgm:pt modelId="{F69DC21D-4E8F-4C12-B5CD-9DE54F06193A}" type="pres">
      <dgm:prSet presAssocID="{A54B0A26-6489-4E9E-8D24-1D39729D2530}" presName="vertTwo" presStyleCnt="0"/>
      <dgm:spPr/>
    </dgm:pt>
    <dgm:pt modelId="{BF9E7E1D-CB02-42EB-B402-05F17A821A37}" type="pres">
      <dgm:prSet presAssocID="{A54B0A26-6489-4E9E-8D24-1D39729D2530}" presName="txTwo" presStyleLbl="node2" presStyleIdx="2" presStyleCnt="4" custLinFactNeighborX="-669" custLinFactNeighborY="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317964-252A-4EB9-827D-909D53B41E61}" type="pres">
      <dgm:prSet presAssocID="{A54B0A26-6489-4E9E-8D24-1D39729D2530}" presName="horzTwo" presStyleCnt="0"/>
      <dgm:spPr/>
    </dgm:pt>
    <dgm:pt modelId="{1B626136-F2DE-4E99-BAD2-44F1A4FB7D61}" type="pres">
      <dgm:prSet presAssocID="{5B94F004-2C81-4D19-AA14-07D3501E6D6F}" presName="sibSpaceTwo" presStyleCnt="0"/>
      <dgm:spPr/>
    </dgm:pt>
    <dgm:pt modelId="{95D5B4BF-222B-41FC-A235-1723602918FE}" type="pres">
      <dgm:prSet presAssocID="{0C84C25F-E340-4EA0-86FB-256CD75C6A59}" presName="vertTwo" presStyleCnt="0"/>
      <dgm:spPr/>
    </dgm:pt>
    <dgm:pt modelId="{A3C9DF2D-A61E-427B-83D2-B11A0B12178C}" type="pres">
      <dgm:prSet presAssocID="{0C84C25F-E340-4EA0-86FB-256CD75C6A59}" presName="txTwo" presStyleLbl="node2" presStyleIdx="3" presStyleCnt="4" custLinFactNeighborX="-669" custLinFactNeighborY="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5341E1-2AAD-4190-B6C3-7F832EA38C3D}" type="pres">
      <dgm:prSet presAssocID="{0C84C25F-E340-4EA0-86FB-256CD75C6A59}" presName="horzTwo" presStyleCnt="0"/>
      <dgm:spPr/>
    </dgm:pt>
  </dgm:ptLst>
  <dgm:cxnLst>
    <dgm:cxn modelId="{5814C955-AE68-41D1-A2AA-E4651D861427}" srcId="{B2C20347-8102-4893-9149-F4B64C7AE1A1}" destId="{A54B0A26-6489-4E9E-8D24-1D39729D2530}" srcOrd="2" destOrd="0" parTransId="{6D130709-B052-483F-872E-DFE509AFB57D}" sibTransId="{5B94F004-2C81-4D19-AA14-07D3501E6D6F}"/>
    <dgm:cxn modelId="{4C9D5BAF-4A16-471A-B136-2601D2EACD3F}" type="presOf" srcId="{BF955784-10DA-464D-B3C3-06449395BEBB}" destId="{5C598C39-336D-4CA8-A010-EE0AE8CFD506}" srcOrd="0" destOrd="0" presId="urn:microsoft.com/office/officeart/2005/8/layout/hierarchy4"/>
    <dgm:cxn modelId="{EFA69173-F39E-4286-BF56-9E422C1CE5D0}" srcId="{2246DDAE-5E20-4B89-B861-15EA4AE6689A}" destId="{B2C20347-8102-4893-9149-F4B64C7AE1A1}" srcOrd="0" destOrd="0" parTransId="{53A4D4BA-DB26-4023-9498-E78996A2A5B2}" sibTransId="{3708872E-1BC8-47B5-AB5C-1FB812ECC2C1}"/>
    <dgm:cxn modelId="{682CB005-3C20-499C-BCA3-9ADF413CC3A5}" type="presOf" srcId="{95BE6A44-C795-48B2-8BAD-62183A486C83}" destId="{3DDC64FC-9E37-4DEE-AB1B-1FB076DFF13C}" srcOrd="0" destOrd="0" presId="urn:microsoft.com/office/officeart/2005/8/layout/hierarchy4"/>
    <dgm:cxn modelId="{7830BB22-BB28-4D52-8109-312C37ED91BE}" srcId="{B2C20347-8102-4893-9149-F4B64C7AE1A1}" destId="{0C84C25F-E340-4EA0-86FB-256CD75C6A59}" srcOrd="3" destOrd="0" parTransId="{1E81EB4E-5732-4E88-B15D-50C802870D21}" sibTransId="{C0686627-3257-4B2D-A96A-638BB898EEBF}"/>
    <dgm:cxn modelId="{6D66BCED-DD59-4BD8-B270-2DF665DF8760}" type="presOf" srcId="{B2C20347-8102-4893-9149-F4B64C7AE1A1}" destId="{42C4624C-4116-4263-9EA4-46742F81CD54}" srcOrd="0" destOrd="0" presId="urn:microsoft.com/office/officeart/2005/8/layout/hierarchy4"/>
    <dgm:cxn modelId="{838467B5-3CFD-4A06-B376-6D32376D9609}" type="presOf" srcId="{0C84C25F-E340-4EA0-86FB-256CD75C6A59}" destId="{A3C9DF2D-A61E-427B-83D2-B11A0B12178C}" srcOrd="0" destOrd="0" presId="urn:microsoft.com/office/officeart/2005/8/layout/hierarchy4"/>
    <dgm:cxn modelId="{701344FD-9466-4D2F-B1EE-3078168C5BE4}" srcId="{B2C20347-8102-4893-9149-F4B64C7AE1A1}" destId="{95BE6A44-C795-48B2-8BAD-62183A486C83}" srcOrd="0" destOrd="0" parTransId="{26E3E10C-A08D-470B-B908-4B1A239E87B7}" sibTransId="{EDD1CA11-BC1F-4D04-BFE0-0C1608725608}"/>
    <dgm:cxn modelId="{0622E862-0DED-4708-90A8-A11CF2084F3C}" type="presOf" srcId="{A54B0A26-6489-4E9E-8D24-1D39729D2530}" destId="{BF9E7E1D-CB02-42EB-B402-05F17A821A37}" srcOrd="0" destOrd="0" presId="urn:microsoft.com/office/officeart/2005/8/layout/hierarchy4"/>
    <dgm:cxn modelId="{9D29CA1B-28F0-4FC0-971E-6BAE7112712D}" srcId="{B2C20347-8102-4893-9149-F4B64C7AE1A1}" destId="{BF955784-10DA-464D-B3C3-06449395BEBB}" srcOrd="1" destOrd="0" parTransId="{2CB9FCEE-39D6-462C-855D-05D9190C32E6}" sibTransId="{5235CB46-76F5-41AB-ABD2-E67FD52533C4}"/>
    <dgm:cxn modelId="{70532B20-AE30-4728-BB60-ABB28CCDD626}" type="presOf" srcId="{2246DDAE-5E20-4B89-B861-15EA4AE6689A}" destId="{ED5DBC02-A11C-4757-BDB0-4E18FE558FFC}" srcOrd="0" destOrd="0" presId="urn:microsoft.com/office/officeart/2005/8/layout/hierarchy4"/>
    <dgm:cxn modelId="{AE287F84-B46C-4C87-BD0B-C166D4D5C981}" type="presParOf" srcId="{ED5DBC02-A11C-4757-BDB0-4E18FE558FFC}" destId="{3F1BCF3C-F0B5-40A1-BB89-B0CE036A66D1}" srcOrd="0" destOrd="0" presId="urn:microsoft.com/office/officeart/2005/8/layout/hierarchy4"/>
    <dgm:cxn modelId="{9ECCF2FD-3E00-403A-9F1C-8AEC52CAE023}" type="presParOf" srcId="{3F1BCF3C-F0B5-40A1-BB89-B0CE036A66D1}" destId="{42C4624C-4116-4263-9EA4-46742F81CD54}" srcOrd="0" destOrd="0" presId="urn:microsoft.com/office/officeart/2005/8/layout/hierarchy4"/>
    <dgm:cxn modelId="{5FA8468F-67F7-4234-A1D1-57C3FAFE98AD}" type="presParOf" srcId="{3F1BCF3C-F0B5-40A1-BB89-B0CE036A66D1}" destId="{849BC725-3912-4227-A23D-663E174AE584}" srcOrd="1" destOrd="0" presId="urn:microsoft.com/office/officeart/2005/8/layout/hierarchy4"/>
    <dgm:cxn modelId="{F09E6287-BC8F-4675-8E77-A98D4999980A}" type="presParOf" srcId="{3F1BCF3C-F0B5-40A1-BB89-B0CE036A66D1}" destId="{015301A2-48F4-4E9E-A649-486EC9B2CB25}" srcOrd="2" destOrd="0" presId="urn:microsoft.com/office/officeart/2005/8/layout/hierarchy4"/>
    <dgm:cxn modelId="{DA07A58F-6829-4288-9514-90DDB8950673}" type="presParOf" srcId="{015301A2-48F4-4E9E-A649-486EC9B2CB25}" destId="{54B888C3-7DC7-4128-AC45-A5244B0B2216}" srcOrd="0" destOrd="0" presId="urn:microsoft.com/office/officeart/2005/8/layout/hierarchy4"/>
    <dgm:cxn modelId="{D7224969-56D3-46F9-834D-98407BBD4C91}" type="presParOf" srcId="{54B888C3-7DC7-4128-AC45-A5244B0B2216}" destId="{3DDC64FC-9E37-4DEE-AB1B-1FB076DFF13C}" srcOrd="0" destOrd="0" presId="urn:microsoft.com/office/officeart/2005/8/layout/hierarchy4"/>
    <dgm:cxn modelId="{2DC5433A-0DCF-428B-9A03-0AE47A03EBC4}" type="presParOf" srcId="{54B888C3-7DC7-4128-AC45-A5244B0B2216}" destId="{B225C82A-55A8-47C7-A57C-D357B4040A4A}" srcOrd="1" destOrd="0" presId="urn:microsoft.com/office/officeart/2005/8/layout/hierarchy4"/>
    <dgm:cxn modelId="{3060F4D6-A784-43E8-AE5B-0D7B5159642C}" type="presParOf" srcId="{015301A2-48F4-4E9E-A649-486EC9B2CB25}" destId="{9E7F987B-21F8-43D3-8EA5-68294B5E60EA}" srcOrd="1" destOrd="0" presId="urn:microsoft.com/office/officeart/2005/8/layout/hierarchy4"/>
    <dgm:cxn modelId="{B25F565B-1560-42CC-873A-2C2CC4D283FF}" type="presParOf" srcId="{015301A2-48F4-4E9E-A649-486EC9B2CB25}" destId="{F4384B3E-CD43-4656-A1FD-896C1647C620}" srcOrd="2" destOrd="0" presId="urn:microsoft.com/office/officeart/2005/8/layout/hierarchy4"/>
    <dgm:cxn modelId="{0CFCC259-62B2-48A9-BAC5-956EA84AD67B}" type="presParOf" srcId="{F4384B3E-CD43-4656-A1FD-896C1647C620}" destId="{5C598C39-336D-4CA8-A010-EE0AE8CFD506}" srcOrd="0" destOrd="0" presId="urn:microsoft.com/office/officeart/2005/8/layout/hierarchy4"/>
    <dgm:cxn modelId="{3F96DC85-FDF0-4884-9972-55E54947D242}" type="presParOf" srcId="{F4384B3E-CD43-4656-A1FD-896C1647C620}" destId="{1208484E-DF23-44DB-A121-CF5BBEA57B2F}" srcOrd="1" destOrd="0" presId="urn:microsoft.com/office/officeart/2005/8/layout/hierarchy4"/>
    <dgm:cxn modelId="{887C7645-BE2C-407B-9DC3-E480F3C9F0FF}" type="presParOf" srcId="{015301A2-48F4-4E9E-A649-486EC9B2CB25}" destId="{BEFE3A34-C312-4B37-951D-1108F75B41B5}" srcOrd="3" destOrd="0" presId="urn:microsoft.com/office/officeart/2005/8/layout/hierarchy4"/>
    <dgm:cxn modelId="{43D83687-2D22-4131-8C7D-442BA582645A}" type="presParOf" srcId="{015301A2-48F4-4E9E-A649-486EC9B2CB25}" destId="{F69DC21D-4E8F-4C12-B5CD-9DE54F06193A}" srcOrd="4" destOrd="0" presId="urn:microsoft.com/office/officeart/2005/8/layout/hierarchy4"/>
    <dgm:cxn modelId="{84344932-E39E-4AD4-9522-E2FFCEA77B51}" type="presParOf" srcId="{F69DC21D-4E8F-4C12-B5CD-9DE54F06193A}" destId="{BF9E7E1D-CB02-42EB-B402-05F17A821A37}" srcOrd="0" destOrd="0" presId="urn:microsoft.com/office/officeart/2005/8/layout/hierarchy4"/>
    <dgm:cxn modelId="{527AA972-F42F-4AA4-B8EA-473540606718}" type="presParOf" srcId="{F69DC21D-4E8F-4C12-B5CD-9DE54F06193A}" destId="{08317964-252A-4EB9-827D-909D53B41E61}" srcOrd="1" destOrd="0" presId="urn:microsoft.com/office/officeart/2005/8/layout/hierarchy4"/>
    <dgm:cxn modelId="{8481D704-1579-4060-B8B5-1F7BFFBA899A}" type="presParOf" srcId="{015301A2-48F4-4E9E-A649-486EC9B2CB25}" destId="{1B626136-F2DE-4E99-BAD2-44F1A4FB7D61}" srcOrd="5" destOrd="0" presId="urn:microsoft.com/office/officeart/2005/8/layout/hierarchy4"/>
    <dgm:cxn modelId="{4D3B5331-7957-4644-BF54-C374D477D333}" type="presParOf" srcId="{015301A2-48F4-4E9E-A649-486EC9B2CB25}" destId="{95D5B4BF-222B-41FC-A235-1723602918FE}" srcOrd="6" destOrd="0" presId="urn:microsoft.com/office/officeart/2005/8/layout/hierarchy4"/>
    <dgm:cxn modelId="{9AC9E52D-0DFA-4DFE-9DB5-C10FD60ED71E}" type="presParOf" srcId="{95D5B4BF-222B-41FC-A235-1723602918FE}" destId="{A3C9DF2D-A61E-427B-83D2-B11A0B12178C}" srcOrd="0" destOrd="0" presId="urn:microsoft.com/office/officeart/2005/8/layout/hierarchy4"/>
    <dgm:cxn modelId="{7FC0C868-C285-4EFA-B3D1-D7F027DC4F3B}" type="presParOf" srcId="{95D5B4BF-222B-41FC-A235-1723602918FE}" destId="{355341E1-2AAD-4190-B6C3-7F832EA38C3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4624C-4116-4263-9EA4-46742F81CD54}">
      <dsp:nvSpPr>
        <dsp:cNvPr id="0" name=""/>
        <dsp:cNvSpPr/>
      </dsp:nvSpPr>
      <dsp:spPr>
        <a:xfrm>
          <a:off x="13" y="288031"/>
          <a:ext cx="8206258" cy="12580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МП "Развитие социальной защиты населения в Еткульском муниципальном районе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(238 861,5 тыс. руб.) </a:t>
          </a:r>
          <a:endParaRPr lang="ru-RU" sz="2000" kern="1200" dirty="0"/>
        </a:p>
      </dsp:txBody>
      <dsp:txXfrm>
        <a:off x="36860" y="324878"/>
        <a:ext cx="8132564" cy="1184350"/>
      </dsp:txXfrm>
    </dsp:sp>
    <dsp:sp modelId="{3DDC64FC-9E37-4DEE-AB1B-1FB076DFF13C}">
      <dsp:nvSpPr>
        <dsp:cNvPr id="0" name=""/>
        <dsp:cNvSpPr/>
      </dsp:nvSpPr>
      <dsp:spPr>
        <a:xfrm>
          <a:off x="0" y="1600771"/>
          <a:ext cx="1929976" cy="44479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Подпрограмма "Дети Южного Урала" 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(73167,6 тыс. руб.)</a:t>
          </a:r>
          <a:endParaRPr lang="ru-RU" sz="1800" kern="1200" dirty="0"/>
        </a:p>
      </dsp:txBody>
      <dsp:txXfrm>
        <a:off x="56527" y="1657298"/>
        <a:ext cx="1816922" cy="4334846"/>
      </dsp:txXfrm>
    </dsp:sp>
    <dsp:sp modelId="{5C598C39-336D-4CA8-A010-EE0AE8CFD506}">
      <dsp:nvSpPr>
        <dsp:cNvPr id="0" name=""/>
        <dsp:cNvSpPr/>
      </dsp:nvSpPr>
      <dsp:spPr>
        <a:xfrm>
          <a:off x="2080509" y="1600771"/>
          <a:ext cx="1929976" cy="44479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Подпрограмма "Повышение качества жизни граждан пожилого возраста и иных категорий граждан" (108600,3 тыс.руб.)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2137036" y="1657298"/>
        <a:ext cx="1816922" cy="4334846"/>
      </dsp:txXfrm>
    </dsp:sp>
    <dsp:sp modelId="{BF9E7E1D-CB02-42EB-B402-05F17A821A37}">
      <dsp:nvSpPr>
        <dsp:cNvPr id="0" name=""/>
        <dsp:cNvSpPr/>
      </dsp:nvSpPr>
      <dsp:spPr>
        <a:xfrm>
          <a:off x="4172603" y="1600771"/>
          <a:ext cx="1929976" cy="44479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Подпрограмма "Повышение эффективности государственной поддержки социально ориентированных некоммерческих организаций"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(876,4 тыс. руб.)</a:t>
          </a:r>
          <a:endParaRPr lang="ru-RU" sz="1800" kern="1200" dirty="0"/>
        </a:p>
      </dsp:txBody>
      <dsp:txXfrm>
        <a:off x="4229130" y="1657298"/>
        <a:ext cx="1816922" cy="4334846"/>
      </dsp:txXfrm>
    </dsp:sp>
    <dsp:sp modelId="{A3C9DF2D-A61E-427B-83D2-B11A0B12178C}">
      <dsp:nvSpPr>
        <dsp:cNvPr id="0" name=""/>
        <dsp:cNvSpPr/>
      </dsp:nvSpPr>
      <dsp:spPr>
        <a:xfrm>
          <a:off x="6264697" y="1600771"/>
          <a:ext cx="1929976" cy="44479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Подпрограмма "Функционирование системы социального обслуживания и социальной поддержки отдельных категорий граждан" (56217,2 тыс. руб.)</a:t>
          </a:r>
          <a:endParaRPr lang="ru-RU" sz="1800" kern="1200" dirty="0"/>
        </a:p>
      </dsp:txBody>
      <dsp:txXfrm>
        <a:off x="6321224" y="1657298"/>
        <a:ext cx="1816922" cy="4334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5FB212-873B-45FA-B64E-914B4DB32B6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D543FB-69D7-4BD3-A7EE-FD2BB1BF2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92696"/>
            <a:ext cx="712879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Проект бюджета на </a:t>
            </a:r>
            <a:r>
              <a:rPr lang="ru-RU" sz="4000" b="1" dirty="0" smtClean="0"/>
              <a:t>2020 </a:t>
            </a:r>
            <a:r>
              <a:rPr lang="ru-RU" sz="4000" b="1" dirty="0"/>
              <a:t>год и на плановый период </a:t>
            </a:r>
            <a:r>
              <a:rPr lang="ru-RU" sz="4000" b="1" dirty="0" smtClean="0"/>
              <a:t>2021-2022 </a:t>
            </a:r>
            <a:r>
              <a:rPr lang="ru-RU" sz="4000" b="1" dirty="0"/>
              <a:t>годов по Управлению социальной защиты населения администрации Еткульского муниципального района</a:t>
            </a:r>
          </a:p>
          <a:p>
            <a:pPr algn="ctr"/>
            <a:r>
              <a:rPr lang="ru-RU" sz="36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30327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6352008"/>
              </p:ext>
            </p:extLst>
          </p:nvPr>
        </p:nvGraphicFramePr>
        <p:xfrm>
          <a:off x="251520" y="928669"/>
          <a:ext cx="8640960" cy="3786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0439"/>
                <a:gridCol w="1768425"/>
                <a:gridCol w="1768425"/>
                <a:gridCol w="1733671"/>
              </a:tblGrid>
              <a:tr h="571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baseline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</a:tr>
              <a:tr h="1257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Организация работы и функционирование УСЗН</a:t>
                      </a: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10,3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10,3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10,3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</a:tr>
              <a:tr h="1028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Организация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работы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МУ КЦСОН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25,1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</a:tr>
              <a:tr h="928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Организация работы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МУ «Приют»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20,9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21,1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21,4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5536" y="0"/>
            <a:ext cx="874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Функционирование системы социального обслуживания и социальной поддержки отдельных категорий граждан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80565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350023" cy="3425283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8000" dirty="0" smtClean="0"/>
              <a:t>Спасибо за внимание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xmlns="" val="157257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3569" y="0"/>
            <a:ext cx="74168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 бюджета 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2020 г.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плановый период 2021 и 2022 годов по Управлению социальной защиты населения администрации Еткульского муниципального района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(млн. </a:t>
            </a: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руб.)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63688" y="6423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820101"/>
              </p:ext>
            </p:extLst>
          </p:nvPr>
        </p:nvGraphicFramePr>
        <p:xfrm>
          <a:off x="0" y="1500174"/>
          <a:ext cx="9144000" cy="3326986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70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67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15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581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2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Бюджет</a:t>
                      </a:r>
                      <a:r>
                        <a:rPr lang="ru-RU" sz="2800" b="1" dirty="0">
                          <a:effectLst/>
                        </a:rPr>
                        <a:t> 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2020г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2021г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2022г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9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Федеральный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effectLst/>
                        </a:rPr>
                        <a:t>36,1</a:t>
                      </a:r>
                      <a:endParaRPr lang="ru-RU" sz="3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effectLst/>
                        </a:rPr>
                        <a:t>36,3</a:t>
                      </a:r>
                      <a:endParaRPr lang="ru-RU" sz="3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effectLst/>
                        </a:rPr>
                        <a:t>37,1</a:t>
                      </a:r>
                      <a:endParaRPr lang="ru-RU" sz="3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0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Областной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effectLst/>
                        </a:rPr>
                        <a:t>197,5</a:t>
                      </a:r>
                      <a:endParaRPr lang="ru-RU" sz="3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effectLst/>
                        </a:rPr>
                        <a:t>201,4</a:t>
                      </a:r>
                      <a:endParaRPr lang="ru-RU" sz="3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effectLst/>
                        </a:rPr>
                        <a:t>205,7</a:t>
                      </a:r>
                      <a:endParaRPr lang="ru-RU" sz="3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1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Местный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effectLst/>
                        </a:rPr>
                        <a:t>5,3</a:t>
                      </a:r>
                      <a:endParaRPr lang="ru-RU" sz="3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effectLst/>
                        </a:rPr>
                        <a:t>5,3</a:t>
                      </a:r>
                      <a:endParaRPr lang="ru-RU" sz="3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effectLst/>
                        </a:rPr>
                        <a:t>5,3</a:t>
                      </a:r>
                      <a:endParaRPr lang="ru-RU" sz="3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1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Итого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</a:rPr>
                        <a:t>238,9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</a:rPr>
                        <a:t>243,0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248,1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453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019860123"/>
              </p:ext>
            </p:extLst>
          </p:nvPr>
        </p:nvGraphicFramePr>
        <p:xfrm>
          <a:off x="467544" y="801553"/>
          <a:ext cx="820891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03648" y="263210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2020 год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55171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95576022"/>
              </p:ext>
            </p:extLst>
          </p:nvPr>
        </p:nvGraphicFramePr>
        <p:xfrm>
          <a:off x="251520" y="142852"/>
          <a:ext cx="8640959" cy="6382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585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3846325"/>
              </p:ext>
            </p:extLst>
          </p:nvPr>
        </p:nvGraphicFramePr>
        <p:xfrm>
          <a:off x="63315" y="1012519"/>
          <a:ext cx="8886525" cy="5248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08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40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186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829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61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2020г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2021г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2022г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7718">
                <a:tc>
                  <a:txBody>
                    <a:bodyPr/>
                    <a:lstStyle/>
                    <a:p>
                      <a:pPr lvl="0" algn="ctr"/>
                      <a:r>
                        <a:rPr lang="ru-RU" sz="2200" b="1" dirty="0" smtClean="0"/>
                        <a:t>МП "Развитие социальной защиты населения в Еткульском муниципальном </a:t>
                      </a:r>
                      <a:r>
                        <a:rPr lang="ru-RU" sz="2200" b="1" dirty="0" smtClean="0"/>
                        <a:t>районе</a:t>
                      </a:r>
                      <a:endParaRPr lang="ru-R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238,9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243,1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248,1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</a:rPr>
                        <a:t>В том числе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ru-RU" sz="2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</a:rPr>
                        <a:t> подпрограмма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</a:rPr>
                        <a:t>«Дети Южного Урала</a:t>
                      </a: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ru-RU" sz="22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73,2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74,2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75,7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03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</a:rPr>
                        <a:t>«Повышение качества жизни граждан пожилого возраста и иных категорий граждан</a:t>
                      </a:r>
                      <a:endParaRPr lang="ru-RU" sz="22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108,6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111,5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114,8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86654" y="-34934"/>
            <a:ext cx="903649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Распределение бюджетных ассигнований в разрезе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муниципальной программы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подпрограмм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(в млн. руб.)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81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73910730"/>
              </p:ext>
            </p:extLst>
          </p:nvPr>
        </p:nvGraphicFramePr>
        <p:xfrm>
          <a:off x="179512" y="188641"/>
          <a:ext cx="8712968" cy="6934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8526"/>
                <a:gridCol w="1783162"/>
                <a:gridCol w="1783162"/>
                <a:gridCol w="1748118"/>
              </a:tblGrid>
              <a:tr h="2803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«Повышение эффективности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государственной поддержки</a:t>
                      </a:r>
                      <a:r>
                        <a:rPr lang="ru-RU" sz="2400" b="1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социально ориентированных некоммерческих организаций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baseline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0,9</a:t>
                      </a:r>
                      <a:endParaRPr lang="ru-RU" sz="3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0,9</a:t>
                      </a:r>
                      <a:endParaRPr lang="ru-RU" sz="3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0,9</a:t>
                      </a:r>
                      <a:endParaRPr lang="ru-RU" sz="3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</a:tr>
              <a:tr h="36049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«Функционирование системы социального обслуживание  и социально поддержки отдельных категорий граждан»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56,2</a:t>
                      </a:r>
                      <a:endParaRPr lang="ru-RU" sz="3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ru-RU" sz="3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56,5</a:t>
                      </a:r>
                      <a:endParaRPr lang="ru-RU" sz="3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ru-RU" sz="3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56,7</a:t>
                      </a:r>
                      <a:endParaRPr lang="ru-RU" sz="3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5160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9787916"/>
              </p:ext>
            </p:extLst>
          </p:nvPr>
        </p:nvGraphicFramePr>
        <p:xfrm>
          <a:off x="142845" y="428603"/>
          <a:ext cx="8858310" cy="6059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52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129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129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772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28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baseline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</a:tr>
              <a:tr h="834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Организация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работы отдела опеки и попечительства</a:t>
                      </a: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47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Обеспечение предоставления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жилых помещений детям-сиротам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b="1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КУиЗО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11,9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11,9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11,9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4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Содержание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ребенка в семье опекуна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23,1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23,3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23,4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7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Выплата пособий на детей и оплата ЖКУ многодетным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семьям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36,0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36,8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38,2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47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Выплата областного единовременного пособия при рождении ребенка (нацпроект)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89488" y="-36675"/>
            <a:ext cx="4961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«Дети Южного Урала» (млн.руб.)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85089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8172386"/>
              </p:ext>
            </p:extLst>
          </p:nvPr>
        </p:nvGraphicFramePr>
        <p:xfrm>
          <a:off x="215515" y="735851"/>
          <a:ext cx="8712969" cy="5800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59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07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907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55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68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</a:tr>
              <a:tr h="9286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Повышение качества жизни граждан пожилого возраста и иных категорий граждан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Ежемесячные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 единовременные выплаты льготным категориям граждан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38,0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39,0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Предоставление субсидий гражданам на оплату ЖКУ и административные расходы отдела субсидий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23,2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24,2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57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Осуществление мер соц. поддержки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граждан, работающих и проживающих в сельских населенных пунктах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32,0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33,3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34,6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Компенсация на оплату ЖКУ федеральным категориям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15,3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00166" y="0"/>
            <a:ext cx="6300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dirty="0"/>
              <a:t>Повышение качества жизни граждан пожилого возраста </a:t>
            </a:r>
            <a:endParaRPr lang="ru-RU" dirty="0" smtClean="0"/>
          </a:p>
          <a:p>
            <a:pPr lvl="0" algn="ctr"/>
            <a:r>
              <a:rPr lang="ru-RU" dirty="0" smtClean="0"/>
              <a:t>и </a:t>
            </a:r>
            <a:r>
              <a:rPr lang="ru-RU" dirty="0"/>
              <a:t>иных категорий </a:t>
            </a:r>
            <a:r>
              <a:rPr lang="ru-RU" dirty="0" smtClean="0"/>
              <a:t>граждан (млн.руб.)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274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00034" y="214290"/>
            <a:ext cx="7715304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/>
              <a:t>Повышение эффективности государственной поддержки </a:t>
            </a:r>
            <a:endParaRPr lang="ru-RU" sz="2000" b="1" dirty="0" smtClean="0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социально </a:t>
            </a:r>
            <a:r>
              <a:rPr lang="ru-RU" sz="2000" b="1" dirty="0"/>
              <a:t>ориентированных некоммерческих </a:t>
            </a:r>
            <a:r>
              <a:rPr lang="ru-RU" sz="2000" b="1" dirty="0" smtClean="0"/>
              <a:t>организаций (</a:t>
            </a:r>
            <a:r>
              <a:rPr lang="ru-RU" sz="2000" b="1" dirty="0" err="1" smtClean="0"/>
              <a:t>тыс.руб</a:t>
            </a:r>
            <a:r>
              <a:rPr lang="ru-RU" sz="2000" b="1" dirty="0" smtClean="0"/>
              <a:t>)</a:t>
            </a:r>
            <a:endParaRPr lang="ru-RU" sz="20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2688169"/>
              </p:ext>
            </p:extLst>
          </p:nvPr>
        </p:nvGraphicFramePr>
        <p:xfrm>
          <a:off x="285720" y="1643050"/>
          <a:ext cx="8712968" cy="3732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8526"/>
                <a:gridCol w="1783162"/>
                <a:gridCol w="1783162"/>
                <a:gridCol w="1748118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baseline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</a:tr>
              <a:tr h="3312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Организация работы районного Совета ветеранов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(Поддержка СОНКО)</a:t>
                      </a: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876,4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876,4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876,4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500" marR="275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4799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403</TotalTime>
  <Words>463</Words>
  <Application>Microsoft Office PowerPoint</Application>
  <PresentationFormat>Экран (4:3)</PresentationFormat>
  <Paragraphs>149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 Валерьевич</dc:creator>
  <cp:lastModifiedBy>user</cp:lastModifiedBy>
  <cp:revision>48</cp:revision>
  <dcterms:created xsi:type="dcterms:W3CDTF">2017-12-12T10:01:07Z</dcterms:created>
  <dcterms:modified xsi:type="dcterms:W3CDTF">2019-12-11T04:22:21Z</dcterms:modified>
</cp:coreProperties>
</file>